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fntdata" ContentType="application/x-fontdata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
<Relationships xmlns="http://schemas.openxmlformats.org/package/2006/relationships">
    <Relationship Id="rId1"
                  Type="http://schemas.openxmlformats.org/officeDocument/2006/relationships/extended-properties"
                  Target="docProps/app.xml"/>
    <Relationship Id="rId2" Type="http://schemas.openxmlformats.org/package/2006/relationships/metadata/core-properties"
                  Target="docProps/core.xml"/>
    <Relationship Id="rId3" Type="http://schemas.openxmlformats.org/officeDocument/2006/relationships/officeDocument"
                  Target="ppt/presentation.xml"/>
</Relationships>   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24384000" cy="13716000" type="screen16x9"/>
  <p:notesSz cx="5143500" cy="9144000"/>
  <p:embeddedFontLst>
    <p:embeddedFont>
      <p:font typeface="YouSheBiaoTiHei" panose="02010601030101010101" pitchFamily="2" charset="-122"/>
      <p:regular r:id="rId9"/>
    </p:embeddedFont>
    <p:embeddedFont>
      <p:font typeface="OPPOSans-M" panose="02010601030101010101" pitchFamily="2" charset="-122"/>
      <p:regular r:id="rId10"/>
    </p:embeddedFont>
    <p:embeddedFont>
      <p:font typeface="BarlowCondensed-Medium" panose="02010601030101010101" pitchFamily="2" charset="-122"/>
      <p:regular r:id="rId11"/>
    </p:embeddedFont>
    <p:embeddedFont>
      <p:font typeface="OPPOSans-B" panose="02010601030101010101" pitchFamily="2" charset="-122"/>
      <p:regular r:id="rId12"/>
    </p:embeddedFont>
    <p:embeddedFont>
      <p:font typeface="OPPOSans-H" panose="02010601030101010101" pitchFamily="2" charset="-122"/>
      <p:regular r:id="rId13"/>
    </p:embeddedFont>
    <p:embeddedFont>
      <p:font typeface="OPPOSans-R" panose="02010601030101010101" pitchFamily="2" charset="-122"/>
      <p:regular r:id="rId1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  <Relationship Id="rId1" Target="slideMasters/slideMaster1.xml" Type="http://schemas.openxmlformats.org/officeDocument/2006/relationships/slideMaster"/><Relationship Id="rId2" Target="slides/slide1.xml" Type="http://schemas.openxmlformats.org/officeDocument/2006/relationships/slide"/><Relationship Id="rId3" Target="slides/slide2.xml" Type="http://schemas.openxmlformats.org/officeDocument/2006/relationships/slide"/><Relationship Id="rId4" Target="slides/slide3.xml" Type="http://schemas.openxmlformats.org/officeDocument/2006/relationships/slide"/><Relationship Id="rId5" Target="slides/slide4.xml" Type="http://schemas.openxmlformats.org/officeDocument/2006/relationships/slide"/><Relationship Id="rId6" Target="slides/slide5.xml" Type="http://schemas.openxmlformats.org/officeDocument/2006/relationships/slide"/><Relationship Id="rId7" Target="slides/slide6.xml" Type="http://schemas.openxmlformats.org/officeDocument/2006/relationships/slide"/><Relationship Id="rId8" Target="slides/slide7.xml" Type="http://schemas.openxmlformats.org/officeDocument/2006/relationships/slide"/>  <Relationship Id="rId9" Target="fonts/font1.fntdata" Type="http://schemas.openxmlformats.org/officeDocument/2006/relationships/font"/>  <Relationship Id="rId10" Target="fonts/font2.fntdata" Type="http://schemas.openxmlformats.org/officeDocument/2006/relationships/font"/>  <Relationship Id="rId11" Target="fonts/font3.fntdata" Type="http://schemas.openxmlformats.org/officeDocument/2006/relationships/font"/>  <Relationship Id="rId12" Target="fonts/font4.fntdata" Type="http://schemas.openxmlformats.org/officeDocument/2006/relationships/font"/>  <Relationship Id="rId13" Target="fonts/font5.fntdata" Type="http://schemas.openxmlformats.org/officeDocument/2006/relationships/font"/>  <Relationship Id="rId14" Target="fonts/font6.fntdata" Type="http://schemas.openxmlformats.org/officeDocument/2006/relationships/font"/>  <Relationship Id="rId15" Target="presProps.xml" Type="http://schemas.openxmlformats.org/officeDocument/2006/relationships/presProps"/>  <Relationship Id="rId16" Target="viewProps.xml" Type="http://schemas.openxmlformats.org/officeDocument/2006/relationships/viewProps"/>  <Relationship Id="rId17" Target="theme/theme1.xml" Type="http://schemas.openxmlformats.org/officeDocument/2006/relationships/theme"/>  <Relationship Id="rId18" Target="tableStyles.xml" Type="http://schemas.openxmlformats.org/officeDocument/2006/relationships/tableStyles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    <Relationship Id="rId1" Target="../slideMasters/slideMaster1.xml"
                  Type="http://schemas.openxmlformats.org/officeDocument/2006/relationships/slideMaster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  <Relationship Id="rId1" Target="../slideLayouts/slideLayout1.xml"
                  Type="http://schemas.openxmlformats.org/officeDocument/2006/relationships/slideLayout"/>
    <Relationship Id="rId2" Target="../theme/theme1.xml"
                  Type="http://schemas.openxmlformats.org/officeDocument/2006/relationships/theme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1" Type="http://schemas.openxmlformats.org/officeDocument/2006/relationships/image" Target="../media/image2.png"/><Relationship Id="rId106" Type="http://schemas.openxmlformats.org/officeDocument/2006/relationships/image" Target="../media/image5.png"/><Relationship Id="rId107" Type="http://schemas.openxmlformats.org/officeDocument/2006/relationships/image" Target="../media/image9.png"/><Relationship Id="rId108" Type="http://schemas.openxmlformats.org/officeDocument/2006/relationships/image" Target="../media/image10.png"/></Relationships>
</file>

<file path=ppt/slides/_rels/slide2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01" Type="http://schemas.openxmlformats.org/officeDocument/2006/relationships/image" Target="../media/image2.png"/><Relationship Id="rId2011" Type="http://schemas.openxmlformats.org/officeDocument/2006/relationships/image" Target="../media/image11.png"/></Relationships>
</file>

<file path=ppt/slides/_rels/slide3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301" Type="http://schemas.openxmlformats.org/officeDocument/2006/relationships/image" Target="../media/image2.png"/><Relationship Id="rId302" Type="http://schemas.openxmlformats.org/officeDocument/2006/relationships/image" Target="../media/image8.png"/><Relationship Id="rId303" Type="http://schemas.openxmlformats.org/officeDocument/2006/relationships/image" Target="../media/image3.png"/><Relationship Id="rId305" Type="http://schemas.openxmlformats.org/officeDocument/2006/relationships/image" Target="../media/image1.png"/><Relationship Id="rId309" Type="http://schemas.openxmlformats.org/officeDocument/2006/relationships/image" Target="../media/image12.png"/></Relationships>
</file>

<file path=ppt/slides/_rels/slide4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401" Type="http://schemas.openxmlformats.org/officeDocument/2006/relationships/image" Target="../media/image2.png"/><Relationship Id="rId402" Type="http://schemas.openxmlformats.org/officeDocument/2006/relationships/image" Target="../media/image13.png"/><Relationship Id="rId403" Type="http://schemas.openxmlformats.org/officeDocument/2006/relationships/image" Target="../media/image14.png"/><Relationship Id="rId404" Type="http://schemas.openxmlformats.org/officeDocument/2006/relationships/image" Target="../media/image4.png"/><Relationship Id="rId409" Type="http://schemas.openxmlformats.org/officeDocument/2006/relationships/image" Target="../media/image12.png"/><Relationship Id="rId4011" Type="http://schemas.openxmlformats.org/officeDocument/2006/relationships/image" Target="../media/image1.png"/></Relationships>
</file>

<file path=ppt/slides/_rels/slide5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501" Type="http://schemas.openxmlformats.org/officeDocument/2006/relationships/image" Target="../media/image2.png"/><Relationship Id="rId502" Type="http://schemas.openxmlformats.org/officeDocument/2006/relationships/image" Target="../media/image6.png"/><Relationship Id="rId503" Type="http://schemas.openxmlformats.org/officeDocument/2006/relationships/image" Target="../media/image15.png"/><Relationship Id="rId507" Type="http://schemas.openxmlformats.org/officeDocument/2006/relationships/image" Target="../media/image12.png"/><Relationship Id="rId5010" Type="http://schemas.openxmlformats.org/officeDocument/2006/relationships/image" Target="../media/image1.png"/></Relationships>
</file>

<file path=ppt/slides/_rels/slide6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601" Type="http://schemas.openxmlformats.org/officeDocument/2006/relationships/image" Target="../media/image2.png"/><Relationship Id="rId602" Type="http://schemas.openxmlformats.org/officeDocument/2006/relationships/image" Target="../media/image7.png"/><Relationship Id="rId606" Type="http://schemas.openxmlformats.org/officeDocument/2006/relationships/image" Target="../media/image12.png"/><Relationship Id="rId609" Type="http://schemas.openxmlformats.org/officeDocument/2006/relationships/image" Target="../media/image1.png"/></Relationships>
</file>

<file path=ppt/slides/_rels/slide7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701" Type="http://schemas.openxmlformats.org/officeDocument/2006/relationships/image" Target="../media/image2.png"/><Relationship Id="rId705" Type="http://schemas.openxmlformats.org/officeDocument/2006/relationships/image" Target="../media/image5.png"/><Relationship Id="rId706" Type="http://schemas.openxmlformats.org/officeDocument/2006/relationships/image" Target="../media/image9.png"/><Relationship Id="rId707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D548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image 101"/>
          <p:cNvPicPr>
            <a:picLocks noChangeAspect="1"/>
          </p:cNvPicPr>
          <p:nvPr/>
        </p:nvPicPr>
        <p:blipFill>
          <a:blip r:embed="rId101">
                </a:blip>
          <a:srcRect/>
          <a:stretch>
            <a:fillRect/>
          </a:stretch>
        </p:blipFill>
        <p:spPr>
          <a:xfrm rot="0" flipV="0" flipH="0">
            <a:off x="884952" y="760660"/>
            <a:ext cx="22614095" cy="12194679"/>
          </a:xfrm>
          <a:prstGeom prst="rect">
            <a:avLst/>
          </a:prstGeom>
        </p:spPr>
      </p:pic>
      <p:sp>
        <p:nvSpPr>
          <p:cNvPr id="102" name="Object 102"/>
          <p:cNvSpPr txBox="1"/>
          <p:nvPr/>
        </p:nvSpPr>
        <p:spPr>
          <a:xfrm>
            <a:off x="2802104" y="4918457"/>
            <a:ext cx="9416038" cy="2286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r">
              <a:lnSpc>
                <a:spcPct val="83333"/>
              </a:lnSpc>
            </a:pPr>
            <a:r>
              <a:rPr sz="18000" i="0" b="0" dirty="0" smtClean="0" lang="zh-CN">
                <a:solidFill>
                  <a:srgbClr val="3A3A3A"/>
                </a:solidFill>
                <a:latin typeface="YouSheBiaoTiHei"/>
                <a:ea typeface="YouSheBiaoTiHei"/>
              </a:rPr>
              <a:t>电商运营</a:t>
            </a:r>
            <a:endParaRPr lang="zh-CN" altLang="en-US"/>
          </a:p>
        </p:txBody>
      </p:sp>
      <p:sp>
        <p:nvSpPr>
          <p:cNvPr id="103" name="Object 103"/>
          <p:cNvSpPr txBox="1"/>
          <p:nvPr/>
        </p:nvSpPr>
        <p:spPr>
          <a:xfrm>
            <a:off x="9132024" y="9958425"/>
            <a:ext cx="6119951" cy="635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200" i="0" b="1" dirty="0" smtClean="0" lang="zh-CN">
                <a:solidFill>
                  <a:srgbClr val="3A3A3A"/>
                </a:solidFill>
                <a:latin typeface="OPPOSans-M"/>
                <a:ea typeface="OPPOSans-M"/>
              </a:rPr>
              <a:t>汇报人：高小定</a:t>
            </a:r>
            <a:endParaRPr lang="zh-CN" altLang="en-US"/>
          </a:p>
        </p:txBody>
      </p:sp>
      <p:sp>
        <p:nvSpPr>
          <p:cNvPr id="104" name="Object 104"/>
          <p:cNvSpPr txBox="1"/>
          <p:nvPr/>
        </p:nvSpPr>
        <p:spPr>
          <a:xfrm>
            <a:off x="9410700" y="2681585"/>
            <a:ext cx="5562600" cy="1524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83333"/>
              </a:lnSpc>
            </a:pPr>
            <a:r>
              <a:rPr sz="12000" i="0" b="1" spc="347" dirty="0" smtClean="0" lang="zh-CN">
                <a:solidFill>
                  <a:srgbClr val="D54848"/>
                </a:solidFill>
                <a:latin typeface="BarlowCondensed-Medium"/>
                <a:ea typeface="BarlowCondensed-Medium"/>
              </a:rPr>
              <a:t>2020</a:t>
            </a:r>
            <a:endParaRPr lang="zh-CN" altLang="en-US"/>
          </a:p>
        </p:txBody>
      </p:sp>
      <p:sp>
        <p:nvSpPr>
          <p:cNvPr id="105" name="Object 105"/>
          <p:cNvSpPr txBox="1"/>
          <p:nvPr/>
        </p:nvSpPr>
        <p:spPr>
          <a:xfrm>
            <a:off x="4451349" y="7204457"/>
            <a:ext cx="15481300" cy="762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83333"/>
              </a:lnSpc>
            </a:pPr>
            <a:r>
              <a:rPr sz="6000" i="0" b="1" spc="500" dirty="0" smtClean="0" lang="zh-CN">
                <a:solidFill>
                  <a:srgbClr val="3A3A3A"/>
                </a:solidFill>
                <a:latin typeface="BarlowCondensed-Medium"/>
                <a:ea typeface="BarlowCondensed-Medium"/>
              </a:rPr>
              <a:t>E-commerce operation scheduling</a:t>
            </a:r>
            <a:endParaRPr lang="zh-CN" altLang="en-US"/>
          </a:p>
        </p:txBody>
      </p:sp>
      <p:pic>
        <p:nvPicPr>
          <p:cNvPr id="106" name="image 106"/>
          <p:cNvPicPr>
            <a:picLocks noChangeAspect="1"/>
          </p:cNvPicPr>
          <p:nvPr/>
        </p:nvPicPr>
        <p:blipFill>
          <a:blip r:embed="rId106">
                </a:blip>
          <a:srcRect/>
          <a:stretch>
            <a:fillRect/>
          </a:stretch>
        </p:blipFill>
        <p:spPr>
          <a:xfrm rot="0" flipV="0" flipH="0">
            <a:off x="4052486" y="9566941"/>
            <a:ext cx="2956362" cy="1763666"/>
          </a:xfrm>
          <a:prstGeom prst="rect">
            <a:avLst/>
          </a:prstGeom>
        </p:spPr>
      </p:pic>
      <p:pic>
        <p:nvPicPr>
          <p:cNvPr id="107" name="image 107"/>
          <p:cNvPicPr>
            <a:picLocks noChangeAspect="1"/>
          </p:cNvPicPr>
          <p:nvPr/>
        </p:nvPicPr>
        <p:blipFill>
          <a:blip r:embed="rId107">
                </a:blip>
          <a:srcRect/>
          <a:stretch>
            <a:fillRect/>
          </a:stretch>
        </p:blipFill>
        <p:spPr>
          <a:xfrm rot="0" flipV="0" flipH="0">
            <a:off x="17375150" y="2385391"/>
            <a:ext cx="2956362" cy="1750978"/>
          </a:xfrm>
          <a:prstGeom prst="rect">
            <a:avLst/>
          </a:prstGeom>
        </p:spPr>
      </p:pic>
      <p:pic>
        <p:nvPicPr>
          <p:cNvPr id="108" name="image 108"/>
          <p:cNvPicPr>
            <a:picLocks noChangeAspect="1"/>
          </p:cNvPicPr>
          <p:nvPr/>
        </p:nvPicPr>
        <p:blipFill>
          <a:blip r:embed="rId108">
                </a:blip>
          <a:srcRect/>
          <a:stretch>
            <a:fillRect/>
          </a:stretch>
        </p:blipFill>
        <p:spPr>
          <a:xfrm rot="0" flipV="0" flipH="0">
            <a:off x="11544899" y="8995907"/>
            <a:ext cx="1294201" cy="228388"/>
          </a:xfrm>
          <a:prstGeom prst="rect">
            <a:avLst/>
          </a:prstGeom>
        </p:spPr>
      </p:pic>
      <p:sp>
        <p:nvSpPr>
          <p:cNvPr id="109" name="Object 109"/>
          <p:cNvSpPr txBox="1"/>
          <p:nvPr/>
        </p:nvSpPr>
        <p:spPr>
          <a:xfrm>
            <a:off x="12090400" y="4918457"/>
            <a:ext cx="10159523" cy="2286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83333"/>
              </a:lnSpc>
            </a:pPr>
            <a:r>
              <a:rPr sz="18000" i="0" b="0" spc="500" dirty="0" smtClean="0" lang="zh-CN">
                <a:ln w="14287" cmpd="sng">
                  <a:solidFill>
                    <a:srgbClr val="3A3A3A"/>
                  </a:solidFill>
                </a:ln>
                <a:solidFill>
                  <a:srgbClr val="FFFFFF"/>
                </a:solidFill>
                <a:latin typeface="YouSheBiaoTiHei"/>
                <a:ea typeface="YouSheBiaoTiHei"/>
              </a:rPr>
              <a:t>排期规划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D548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image 201"/>
          <p:cNvPicPr>
            <a:picLocks noChangeAspect="1"/>
          </p:cNvPicPr>
          <p:nvPr/>
        </p:nvPicPr>
        <p:blipFill>
          <a:blip r:embed="rId201">
                </a:blip>
          <a:srcRect/>
          <a:stretch>
            <a:fillRect/>
          </a:stretch>
        </p:blipFill>
        <p:spPr>
          <a:xfrm rot="0" flipV="0" flipH="0">
            <a:off x="884952" y="760660"/>
            <a:ext cx="22614095" cy="12194679"/>
          </a:xfrm>
          <a:prstGeom prst="rect">
            <a:avLst/>
          </a:prstGeom>
        </p:spPr>
      </p:pic>
      <p:sp>
        <p:nvSpPr>
          <p:cNvPr id="202" name="Object 202"/>
          <p:cNvSpPr txBox="1"/>
          <p:nvPr/>
        </p:nvSpPr>
        <p:spPr>
          <a:xfrm>
            <a:off x="4241504" y="5900974"/>
            <a:ext cx="7869979" cy="787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200" i="0" b="0" dirty="0" smtClean="0" lang="zh-CN">
                <a:solidFill>
                  <a:srgbClr val="3A3A3A"/>
                </a:solidFill>
                <a:latin typeface="OPPOSans-B"/>
                <a:ea typeface="OPPOSans-B"/>
              </a:rPr>
              <a:t>运营月度转化目标</a:t>
            </a:r>
            <a:endParaRPr lang="zh-CN" altLang="en-US"/>
          </a:p>
        </p:txBody>
      </p:sp>
      <p:sp>
        <p:nvSpPr>
          <p:cNvPr id="203" name="Object 203"/>
          <p:cNvSpPr txBox="1"/>
          <p:nvPr/>
        </p:nvSpPr>
        <p:spPr>
          <a:xfrm>
            <a:off x="4241504" y="8543878"/>
            <a:ext cx="7869982" cy="787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200" i="0" b="0" dirty="0" smtClean="0" lang="zh-CN">
                <a:solidFill>
                  <a:srgbClr val="3A3A3A"/>
                </a:solidFill>
                <a:latin typeface="OPPOSans-B"/>
                <a:ea typeface="OPPOSans-B"/>
              </a:rPr>
              <a:t>运营广告投放规划</a:t>
            </a:r>
            <a:endParaRPr lang="zh-CN" altLang="en-US"/>
          </a:p>
        </p:txBody>
      </p:sp>
      <p:sp>
        <p:nvSpPr>
          <p:cNvPr id="204" name="Object 204"/>
          <p:cNvSpPr txBox="1"/>
          <p:nvPr/>
        </p:nvSpPr>
        <p:spPr>
          <a:xfrm>
            <a:off x="13795929" y="5900974"/>
            <a:ext cx="8825430" cy="787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200" i="0" b="0" dirty="0" smtClean="0" lang="zh-CN">
                <a:solidFill>
                  <a:srgbClr val="3A3A3A"/>
                </a:solidFill>
                <a:latin typeface="OPPOSans-B"/>
                <a:ea typeface="OPPOSans-B"/>
              </a:rPr>
              <a:t>运营日均转化目标</a:t>
            </a:r>
            <a:endParaRPr lang="zh-CN" altLang="en-US"/>
          </a:p>
        </p:txBody>
      </p:sp>
      <p:sp>
        <p:nvSpPr>
          <p:cNvPr id="205" name="Object 205"/>
          <p:cNvSpPr txBox="1"/>
          <p:nvPr/>
        </p:nvSpPr>
        <p:spPr>
          <a:xfrm>
            <a:off x="13795929" y="8543878"/>
            <a:ext cx="8825431" cy="787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200" i="0" b="0" dirty="0" smtClean="0" lang="zh-CN">
                <a:solidFill>
                  <a:srgbClr val="3A3A3A"/>
                </a:solidFill>
                <a:latin typeface="OPPOSans-B"/>
                <a:ea typeface="OPPOSans-B"/>
              </a:rPr>
              <a:t>重大营销节点</a:t>
            </a:r>
            <a:endParaRPr lang="zh-CN" altLang="en-US"/>
          </a:p>
        </p:txBody>
      </p:sp>
      <p:sp>
        <p:nvSpPr>
          <p:cNvPr id="206" name="Object 206"/>
          <p:cNvSpPr txBox="1"/>
          <p:nvPr/>
        </p:nvSpPr>
        <p:spPr>
          <a:xfrm>
            <a:off x="2734934" y="5601419"/>
            <a:ext cx="1937334" cy="1282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8400" i="0" b="1" dirty="0" smtClean="0" lang="zh-CN">
                <a:solidFill>
                  <a:srgbClr val="D54848"/>
                </a:solidFill>
                <a:latin typeface="BarlowCondensed-Medium"/>
                <a:ea typeface="BarlowCondensed-Medium"/>
              </a:rPr>
              <a:t>01</a:t>
            </a:r>
            <a:endParaRPr lang="zh-CN" altLang="en-US"/>
          </a:p>
        </p:txBody>
      </p:sp>
      <p:sp>
        <p:nvSpPr>
          <p:cNvPr id="207" name="Object 207"/>
          <p:cNvSpPr txBox="1"/>
          <p:nvPr/>
        </p:nvSpPr>
        <p:spPr>
          <a:xfrm>
            <a:off x="2734934" y="8220279"/>
            <a:ext cx="1937334" cy="1282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8400" i="0" b="1" dirty="0" smtClean="0" lang="zh-CN">
                <a:solidFill>
                  <a:srgbClr val="D54848"/>
                </a:solidFill>
                <a:latin typeface="BarlowCondensed-Medium"/>
                <a:ea typeface="BarlowCondensed-Medium"/>
              </a:rPr>
              <a:t>02</a:t>
            </a:r>
            <a:endParaRPr lang="zh-CN" altLang="en-US"/>
          </a:p>
        </p:txBody>
      </p:sp>
      <p:sp>
        <p:nvSpPr>
          <p:cNvPr id="208" name="Object 208"/>
          <p:cNvSpPr txBox="1"/>
          <p:nvPr/>
        </p:nvSpPr>
        <p:spPr>
          <a:xfrm>
            <a:off x="12354355" y="5589397"/>
            <a:ext cx="1695579" cy="1282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8400" i="0" b="1" dirty="0" smtClean="0" lang="zh-CN">
                <a:solidFill>
                  <a:srgbClr val="D54848"/>
                </a:solidFill>
                <a:latin typeface="BarlowCondensed-Medium"/>
                <a:ea typeface="BarlowCondensed-Medium"/>
              </a:rPr>
              <a:t>03</a:t>
            </a:r>
            <a:endParaRPr lang="zh-CN" altLang="en-US"/>
          </a:p>
        </p:txBody>
      </p:sp>
      <p:sp>
        <p:nvSpPr>
          <p:cNvPr id="209" name="Object 209"/>
          <p:cNvSpPr txBox="1"/>
          <p:nvPr/>
        </p:nvSpPr>
        <p:spPr>
          <a:xfrm>
            <a:off x="12354355" y="8220279"/>
            <a:ext cx="1681376" cy="1282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8400" i="0" b="1" dirty="0" smtClean="0" lang="zh-CN">
                <a:solidFill>
                  <a:srgbClr val="D54848"/>
                </a:solidFill>
                <a:latin typeface="BarlowCondensed-Medium"/>
                <a:ea typeface="BarlowCondensed-Medium"/>
              </a:rPr>
              <a:t>04</a:t>
            </a:r>
            <a:endParaRPr lang="zh-CN" altLang="en-US"/>
          </a:p>
        </p:txBody>
      </p:sp>
      <p:sp>
        <p:nvSpPr>
          <p:cNvPr id="2010" name="Object 2010"/>
          <p:cNvSpPr txBox="1"/>
          <p:nvPr/>
        </p:nvSpPr>
        <p:spPr>
          <a:xfrm>
            <a:off x="2626631" y="1993172"/>
            <a:ext cx="5593343" cy="1651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10800" i="0" b="0" dirty="0" smtClean="0" lang="zh-CN">
                <a:solidFill>
                  <a:srgbClr val="3A3A3A"/>
                </a:solidFill>
                <a:latin typeface="YouSheBiaoTiHei"/>
                <a:ea typeface="YouSheBiaoTiHei"/>
              </a:rPr>
              <a:t>目录</a:t>
            </a:r>
            <a:endParaRPr lang="zh-CN" altLang="en-US"/>
          </a:p>
        </p:txBody>
      </p:sp>
      <p:pic>
        <p:nvPicPr>
          <p:cNvPr id="2011" name="image 2011"/>
          <p:cNvPicPr>
            <a:picLocks noChangeAspect="1"/>
          </p:cNvPicPr>
          <p:nvPr/>
        </p:nvPicPr>
        <p:blipFill>
          <a:blip r:embed="rId2011">
                </a:blip>
          <a:srcRect/>
          <a:stretch>
            <a:fillRect/>
          </a:stretch>
        </p:blipFill>
        <p:spPr>
          <a:xfrm rot="0" flipV="0" flipH="0">
            <a:off x="2728231" y="3720372"/>
            <a:ext cx="2129328" cy="1200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D548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image 301"/>
          <p:cNvPicPr>
            <a:picLocks noChangeAspect="1"/>
          </p:cNvPicPr>
          <p:nvPr/>
        </p:nvPicPr>
        <p:blipFill>
          <a:blip r:embed="rId301">
                </a:blip>
          <a:srcRect/>
          <a:stretch>
            <a:fillRect/>
          </a:stretch>
        </p:blipFill>
        <p:spPr>
          <a:xfrm rot="0" flipV="0" flipH="0">
            <a:off x="884952" y="760660"/>
            <a:ext cx="22614095" cy="12194679"/>
          </a:xfrm>
          <a:prstGeom prst="rect">
            <a:avLst/>
          </a:prstGeom>
        </p:spPr>
      </p:pic>
      <p:pic>
        <p:nvPicPr>
          <p:cNvPr id="302" name="image 302"/>
          <p:cNvPicPr>
            <a:picLocks noChangeAspect="1"/>
          </p:cNvPicPr>
          <p:nvPr/>
        </p:nvPicPr>
        <p:blipFill>
          <a:blip r:embed="rId302">
                </a:blip>
          <a:srcRect/>
          <a:stretch>
            <a:fillRect/>
          </a:stretch>
        </p:blipFill>
        <p:spPr>
          <a:xfrm rot="0" flipV="0" flipH="0">
            <a:off x="2124386" y="3789613"/>
            <a:ext cx="9304844" cy="7565240"/>
          </a:xfrm>
          <a:prstGeom prst="rect">
            <a:avLst/>
          </a:prstGeom>
        </p:spPr>
      </p:pic>
      <p:pic>
        <p:nvPicPr>
          <p:cNvPr id="303" name="image 303"/>
          <p:cNvPicPr>
            <a:picLocks noChangeAspect="1"/>
          </p:cNvPicPr>
          <p:nvPr/>
        </p:nvPicPr>
        <p:blipFill>
          <a:blip r:embed="rId303">
                </a:blip>
          <a:srcRect/>
          <a:stretch>
            <a:fillRect/>
          </a:stretch>
        </p:blipFill>
        <p:spPr>
          <a:xfrm rot="0" flipV="0" flipH="0">
            <a:off x="13023443" y="2210237"/>
            <a:ext cx="9007728" cy="5597860"/>
          </a:xfrm>
          <a:prstGeom prst="rect">
            <a:avLst/>
          </a:prstGeom>
        </p:spPr>
      </p:pic>
      <p:sp>
        <p:nvSpPr>
          <p:cNvPr id="304" name="Object 304"/>
          <p:cNvSpPr txBox="1"/>
          <p:nvPr/>
        </p:nvSpPr>
        <p:spPr>
          <a:xfrm>
            <a:off x="2022786" y="1679993"/>
            <a:ext cx="7924068" cy="8128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400" i="0" b="0" dirty="0" smtClean="0" lang="zh-CN">
                <a:solidFill>
                  <a:srgbClr val="3A3A3A"/>
                </a:solidFill>
                <a:latin typeface="YouSheBiaoTiHei"/>
                <a:ea typeface="YouSheBiaoTiHei"/>
              </a:rPr>
              <a:t>运营月度转化目标</a:t>
            </a:r>
            <a:endParaRPr lang="zh-CN" altLang="en-US"/>
          </a:p>
        </p:txBody>
      </p:sp>
      <p:pic>
        <p:nvPicPr>
          <p:cNvPr id="305" name="image 305"/>
          <p:cNvPicPr>
            <a:picLocks noChangeAspect="1"/>
          </p:cNvPicPr>
          <p:nvPr/>
        </p:nvPicPr>
        <p:blipFill>
          <a:blip r:embed="rId305">
                </a:blip>
          <a:srcRect/>
          <a:stretch>
            <a:fillRect/>
          </a:stretch>
        </p:blipFill>
        <p:spPr>
          <a:xfrm rot="0" flipV="0" flipH="0">
            <a:off x="13245919" y="8360429"/>
            <a:ext cx="5561768" cy="833374"/>
          </a:xfrm>
          <a:prstGeom prst="rect">
            <a:avLst/>
          </a:prstGeom>
        </p:spPr>
      </p:pic>
      <p:sp>
        <p:nvSpPr>
          <p:cNvPr id="306" name="Object 306"/>
          <p:cNvSpPr txBox="1"/>
          <p:nvPr/>
        </p:nvSpPr>
        <p:spPr>
          <a:xfrm>
            <a:off x="13322119" y="8472316"/>
            <a:ext cx="5485580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30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数据结果Data structure</a:t>
            </a:r>
            <a:endParaRPr lang="zh-CN" altLang="en-US"/>
          </a:p>
        </p:txBody>
      </p:sp>
      <p:sp>
        <p:nvSpPr>
          <p:cNvPr id="307" name="Object 307"/>
          <p:cNvSpPr txBox="1"/>
          <p:nvPr/>
        </p:nvSpPr>
        <p:spPr>
          <a:xfrm>
            <a:off x="13404622" y="9538799"/>
            <a:ext cx="8778949" cy="2032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33333"/>
              </a:lnSpc>
            </a:pPr>
            <a:r>
              <a:rPr sz="2500" i="0" b="1" dirty="0" smtClean="0" lang="zh-CN">
                <a:solidFill>
                  <a:srgbClr val="3A3A3A"/>
                </a:solidFill>
                <a:latin typeface="OPPOSans-B"/>
                <a:ea typeface="OPPOSans-B"/>
              </a:rPr>
              <a:t>数据结果</a:t>
            </a:r>
            <a:p>
              <a:pPr algn="l">
                <a:br>
                  <a:rPr lang="en-US" altLang="zh-CN" dirty="0"/>
                </a:br>
              </a:pPr>
              <a:endParaRPr lang="zh-CN" altLang="en-US" dirty="0" sz="2500"/>
            </a:p>
            <a:endParaRPr lang="zh-CN" altLang="en-US" sz="2500"/>
          </a:p>
          <a:p>
            <a:pPr algn="l">
              <a:lnSpc>
                <a:spcPct val="133333"/>
              </a:lnSpc>
            </a:pPr>
            <a:r>
              <a:rPr sz="2500" i="0" b="0" dirty="0" smtClean="0" lang="zh-CN">
                <a:solidFill>
                  <a:srgbClr val="3A3A3A"/>
                </a:solidFill>
                <a:latin typeface="OPPOSans-R"/>
                <a:ea typeface="OPPOSans-R"/>
              </a:rPr>
              <a:t>月均销售额目标最高在12月，最低在7月，11月和12月的月均客单价最高，受到电商活动的影响，双十一双十二活动推广影响，设立的销售目标都应为最高。</a:t>
            </a:r>
            <a:endParaRPr lang="zh-CN" altLang="en-US"/>
          </a:p>
        </p:txBody>
      </p:sp>
      <p:pic>
        <p:nvPicPr>
          <p:cNvPr id="309" name="image 309"/>
          <p:cNvPicPr>
            <a:picLocks noChangeAspect="1"/>
          </p:cNvPicPr>
          <p:nvPr/>
        </p:nvPicPr>
        <p:blipFill>
          <a:blip r:embed="rId309">
                </a:blip>
          <a:srcRect/>
          <a:stretch>
            <a:fillRect/>
          </a:stretch>
        </p:blipFill>
        <p:spPr>
          <a:xfrm rot="0" flipV="0" flipH="0">
            <a:off x="13245919" y="9787763"/>
            <a:ext cx="159000" cy="159000"/>
          </a:xfrm>
          <a:prstGeom prst="rect">
            <a:avLst/>
          </a:prstGeom>
        </p:spPr>
      </p:pic>
      <p:sp>
        <p:nvSpPr>
          <p:cNvPr id="3010" name="Object 3010"/>
          <p:cNvSpPr txBox="1"/>
          <p:nvPr/>
        </p:nvSpPr>
        <p:spPr>
          <a:xfrm>
            <a:off x="2022786" y="2429293"/>
            <a:ext cx="8813766" cy="393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600" i="0" b="0" dirty="0" smtClean="0" lang="zh-CN">
                <a:solidFill>
                  <a:srgbClr val="D54848"/>
                </a:solidFill>
                <a:latin typeface="OPPOSans-R"/>
                <a:ea typeface="OPPOSans-R"/>
              </a:rPr>
              <a:t>E-commerce operation scheduling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D548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image 401"/>
          <p:cNvPicPr>
            <a:picLocks noChangeAspect="1"/>
          </p:cNvPicPr>
          <p:nvPr/>
        </p:nvPicPr>
        <p:blipFill>
          <a:blip r:embed="rId401">
                </a:blip>
          <a:srcRect/>
          <a:stretch>
            <a:fillRect/>
          </a:stretch>
        </p:blipFill>
        <p:spPr>
          <a:xfrm rot="0" flipV="0" flipH="0">
            <a:off x="884952" y="760660"/>
            <a:ext cx="22614095" cy="12194679"/>
          </a:xfrm>
          <a:prstGeom prst="rect">
            <a:avLst/>
          </a:prstGeom>
        </p:spPr>
      </p:pic>
      <p:pic>
        <p:nvPicPr>
          <p:cNvPr id="402" name="image 402"/>
          <p:cNvPicPr>
            <a:picLocks noChangeAspect="1"/>
          </p:cNvPicPr>
          <p:nvPr/>
        </p:nvPicPr>
        <p:blipFill>
          <a:blip r:embed="rId402">
                </a:blip>
          <a:srcRect/>
          <a:stretch>
            <a:fillRect/>
          </a:stretch>
        </p:blipFill>
        <p:spPr>
          <a:xfrm rot="0" flipV="0" flipH="0">
            <a:off x="19544841" y="12624810"/>
            <a:ext cx="3717657" cy="63441"/>
          </a:xfrm>
          <a:prstGeom prst="rect">
            <a:avLst/>
          </a:prstGeom>
        </p:spPr>
      </p:pic>
      <p:pic>
        <p:nvPicPr>
          <p:cNvPr id="403" name="image 403"/>
          <p:cNvPicPr>
            <a:picLocks noChangeAspect="1"/>
          </p:cNvPicPr>
          <p:nvPr/>
        </p:nvPicPr>
        <p:blipFill>
          <a:blip r:embed="rId403">
                </a:blip>
          <a:srcRect/>
          <a:stretch>
            <a:fillRect/>
          </a:stretch>
        </p:blipFill>
        <p:spPr>
          <a:xfrm rot="0" flipV="0" flipH="0">
            <a:off x="12808539" y="1757726"/>
            <a:ext cx="9088482" cy="8166987"/>
          </a:xfrm>
          <a:prstGeom prst="rect">
            <a:avLst/>
          </a:prstGeom>
        </p:spPr>
      </p:pic>
      <p:pic>
        <p:nvPicPr>
          <p:cNvPr id="404" name="image 404"/>
          <p:cNvPicPr>
            <a:picLocks noChangeAspect="1"/>
          </p:cNvPicPr>
          <p:nvPr/>
        </p:nvPicPr>
        <p:blipFill>
          <a:blip r:embed="rId404">
                </a:blip>
          <a:srcRect/>
          <a:stretch>
            <a:fillRect/>
          </a:stretch>
        </p:blipFill>
        <p:spPr>
          <a:xfrm rot="0" flipV="0" flipH="0">
            <a:off x="2175399" y="4252222"/>
            <a:ext cx="8236190" cy="5396611"/>
          </a:xfrm>
          <a:prstGeom prst="rect">
            <a:avLst/>
          </a:prstGeom>
        </p:spPr>
      </p:pic>
      <p:sp>
        <p:nvSpPr>
          <p:cNvPr id="405" name="Object 405"/>
          <p:cNvSpPr txBox="1"/>
          <p:nvPr/>
        </p:nvSpPr>
        <p:spPr>
          <a:xfrm>
            <a:off x="2073799" y="3355120"/>
            <a:ext cx="1736421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800" i="0" b="1" dirty="0" smtClean="0" lang="zh-CN">
                <a:solidFill>
                  <a:srgbClr val="D54848"/>
                </a:solidFill>
                <a:latin typeface="OPPOSans-B"/>
                <a:ea typeface="OPPOSans-B"/>
              </a:rPr>
              <a:t>ROI</a:t>
            </a:r>
            <a:endParaRPr lang="zh-CN" altLang="en-US"/>
          </a:p>
        </p:txBody>
      </p:sp>
      <p:grpSp>
        <p:nvGrpSpPr>
          <p:cNvPr id="406" name="组合 406"/>
          <p:cNvGrpSpPr/>
          <p:nvPr/>
        </p:nvGrpSpPr>
        <p:grpSpPr>
          <a:xfrm>
            <a:off x="12586988" y="9924713"/>
            <a:ext cx="8816681" cy="1524000"/>
            <a:chOff x="12586988" y="9924713"/>
            <a:chExt cx="8816681" cy="1524000"/>
          </a:xfrm>
        </p:grpSpPr>
        <p:sp>
          <p:nvSpPr>
            <p:cNvPr id="407" name="Object 407"/>
            <p:cNvSpPr txBox="1"/>
            <p:nvPr/>
          </p:nvSpPr>
          <p:spPr>
            <a:xfrm>
              <a:off x="12777120" y="9848513"/>
              <a:ext cx="8778949" cy="1524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A3A3A"/>
                  </a:solidFill>
                  <a:latin typeface="OPPOSans-B"/>
                  <a:ea typeface="OPPOSans-B"/>
                </a:rPr>
                <a:t>调研分析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A3A3A"/>
                  </a:solidFill>
                  <a:latin typeface="OPPOSans-R"/>
                  <a:ea typeface="OPPOSans-R"/>
                </a:rPr>
                <a:t>月推广费上，7月的推广费用最少，集中在11月和12月投放，配合上双十一和双十二的活动，使广告推广收益最大化。</a:t>
              </a:r>
              <a:endParaRPr lang="zh-CN" altLang="en-US"/>
            </a:p>
          </p:txBody>
        </p:sp>
        <p:pic>
          <p:nvPicPr>
            <p:cNvPr id="409" name="image 409"/>
            <p:cNvPicPr>
              <a:picLocks noChangeAspect="1"/>
            </p:cNvPicPr>
            <p:nvPr/>
          </p:nvPicPr>
          <p:blipFill>
            <a:blip r:embed="rId409">
                </a:blip>
            <a:srcRect/>
            <a:stretch>
              <a:fillRect/>
            </a:stretch>
          </p:blipFill>
          <p:spPr>
            <a:xfrm rot="0" flipV="0" flipH="0">
              <a:off x="12586988" y="10097477"/>
              <a:ext cx="159000" cy="159000"/>
            </a:xfrm>
            <a:prstGeom prst="rect">
              <a:avLst/>
            </a:prstGeom>
          </p:spPr>
        </p:pic>
      </p:grpSp>
      <p:sp>
        <p:nvSpPr>
          <p:cNvPr id="4010" name="Object 4010"/>
          <p:cNvSpPr txBox="1"/>
          <p:nvPr/>
        </p:nvSpPr>
        <p:spPr>
          <a:xfrm>
            <a:off x="2022786" y="1679993"/>
            <a:ext cx="7924068" cy="8128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400" i="0" b="0" dirty="0" smtClean="0" lang="zh-CN">
                <a:solidFill>
                  <a:srgbClr val="3A3A3A"/>
                </a:solidFill>
                <a:latin typeface="YouSheBiaoTiHei"/>
                <a:ea typeface="YouSheBiaoTiHei"/>
              </a:rPr>
              <a:t>运营月度转化目标</a:t>
            </a:r>
            <a:endParaRPr lang="zh-CN" altLang="en-US"/>
          </a:p>
        </p:txBody>
      </p:sp>
      <p:pic>
        <p:nvPicPr>
          <p:cNvPr id="4011" name="image 4011"/>
          <p:cNvPicPr>
            <a:picLocks noChangeAspect="1"/>
          </p:cNvPicPr>
          <p:nvPr/>
        </p:nvPicPr>
        <p:blipFill>
          <a:blip r:embed="rId4011">
                </a:blip>
          <a:srcRect/>
          <a:stretch>
            <a:fillRect/>
          </a:stretch>
        </p:blipFill>
        <p:spPr>
          <a:xfrm rot="0" flipV="0" flipH="0">
            <a:off x="2175399" y="10152769"/>
            <a:ext cx="5561768" cy="833374"/>
          </a:xfrm>
          <a:prstGeom prst="rect">
            <a:avLst/>
          </a:prstGeom>
        </p:spPr>
      </p:pic>
      <p:sp>
        <p:nvSpPr>
          <p:cNvPr id="4012" name="Object 4012"/>
          <p:cNvSpPr txBox="1"/>
          <p:nvPr/>
        </p:nvSpPr>
        <p:spPr>
          <a:xfrm>
            <a:off x="2251599" y="10264656"/>
            <a:ext cx="5485580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30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数据结果Data structure</a:t>
            </a:r>
            <a:endParaRPr lang="zh-CN" altLang="en-US"/>
          </a:p>
        </p:txBody>
      </p:sp>
      <p:sp>
        <p:nvSpPr>
          <p:cNvPr id="4013" name="Object 4013"/>
          <p:cNvSpPr txBox="1"/>
          <p:nvPr/>
        </p:nvSpPr>
        <p:spPr>
          <a:xfrm>
            <a:off x="2022786" y="2429293"/>
            <a:ext cx="8813766" cy="393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600" i="0" b="0" dirty="0" smtClean="0" lang="zh-CN">
                <a:solidFill>
                  <a:srgbClr val="D54848"/>
                </a:solidFill>
                <a:latin typeface="OPPOSans-R"/>
                <a:ea typeface="OPPOSans-R"/>
              </a:rPr>
              <a:t>E-commerce operation scheduling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D548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image 501"/>
          <p:cNvPicPr>
            <a:picLocks noChangeAspect="1"/>
          </p:cNvPicPr>
          <p:nvPr/>
        </p:nvPicPr>
        <p:blipFill>
          <a:blip r:embed="rId501">
                </a:blip>
          <a:srcRect/>
          <a:stretch>
            <a:fillRect/>
          </a:stretch>
        </p:blipFill>
        <p:spPr>
          <a:xfrm rot="0" flipV="0" flipH="0">
            <a:off x="884952" y="760660"/>
            <a:ext cx="22614095" cy="12194679"/>
          </a:xfrm>
          <a:prstGeom prst="rect">
            <a:avLst/>
          </a:prstGeom>
        </p:spPr>
      </p:pic>
      <p:pic>
        <p:nvPicPr>
          <p:cNvPr id="502" name="image 502"/>
          <p:cNvPicPr>
            <a:picLocks noChangeAspect="1"/>
          </p:cNvPicPr>
          <p:nvPr/>
        </p:nvPicPr>
        <p:blipFill>
          <a:blip r:embed="rId502">
                </a:blip>
          <a:srcRect/>
          <a:stretch>
            <a:fillRect/>
          </a:stretch>
        </p:blipFill>
        <p:spPr>
          <a:xfrm rot="0" flipV="0" flipH="0">
            <a:off x="12192000" y="2367843"/>
            <a:ext cx="10535795" cy="5621495"/>
          </a:xfrm>
          <a:prstGeom prst="rect">
            <a:avLst/>
          </a:prstGeom>
        </p:spPr>
      </p:pic>
      <p:pic>
        <p:nvPicPr>
          <p:cNvPr id="503" name="image 503"/>
          <p:cNvPicPr>
            <a:picLocks noChangeAspect="1"/>
          </p:cNvPicPr>
          <p:nvPr/>
        </p:nvPicPr>
        <p:blipFill>
          <a:blip r:embed="rId503">
                </a:blip>
          <a:srcRect/>
          <a:stretch>
            <a:fillRect/>
          </a:stretch>
        </p:blipFill>
        <p:spPr>
          <a:xfrm rot="0" flipV="0" flipH="0">
            <a:off x="2124386" y="3511200"/>
            <a:ext cx="8718493" cy="8143900"/>
          </a:xfrm>
          <a:prstGeom prst="rect">
            <a:avLst/>
          </a:prstGeom>
        </p:spPr>
      </p:pic>
      <p:grpSp>
        <p:nvGrpSpPr>
          <p:cNvPr id="504" name="组合 504"/>
          <p:cNvGrpSpPr/>
          <p:nvPr/>
        </p:nvGrpSpPr>
        <p:grpSpPr>
          <a:xfrm>
            <a:off x="12967267" y="9765390"/>
            <a:ext cx="8785253" cy="2032000"/>
            <a:chOff x="12967267" y="9765390"/>
            <a:chExt cx="8785253" cy="2032000"/>
          </a:xfrm>
        </p:grpSpPr>
        <p:sp>
          <p:nvSpPr>
            <p:cNvPr id="505" name="Object 505"/>
            <p:cNvSpPr txBox="1"/>
            <p:nvPr/>
          </p:nvSpPr>
          <p:spPr>
            <a:xfrm>
              <a:off x="13125970" y="9689190"/>
              <a:ext cx="8778949" cy="2032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A3A3A"/>
                  </a:solidFill>
                  <a:latin typeface="OPPOSans-B"/>
                  <a:ea typeface="OPPOSans-B"/>
                </a:rPr>
                <a:t>数据分析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A3A3A"/>
                  </a:solidFill>
                  <a:latin typeface="OPPOSans-R"/>
                  <a:ea typeface="OPPOSans-R"/>
                </a:rPr>
                <a:t>日均销售转化目标上，日均销售额最高的是11月和12月，主要集中于双十一和双十二的活动上，收益最大化，目标明确集中于活动中，运营日均转化目标与活动日期相吻合。</a:t>
              </a:r>
              <a:endParaRPr lang="zh-CN" altLang="en-US"/>
            </a:p>
          </p:txBody>
        </p:sp>
        <p:pic>
          <p:nvPicPr>
            <p:cNvPr id="507" name="image 507"/>
            <p:cNvPicPr>
              <a:picLocks noChangeAspect="1"/>
            </p:cNvPicPr>
            <p:nvPr/>
          </p:nvPicPr>
          <p:blipFill>
            <a:blip r:embed="rId507">
                </a:blip>
            <a:srcRect/>
            <a:stretch>
              <a:fillRect/>
            </a:stretch>
          </p:blipFill>
          <p:spPr>
            <a:xfrm rot="0" flipV="0" flipH="0">
              <a:off x="12967267" y="9938153"/>
              <a:ext cx="159000" cy="159000"/>
            </a:xfrm>
            <a:prstGeom prst="rect">
              <a:avLst/>
            </a:prstGeom>
          </p:spPr>
        </p:pic>
      </p:grpSp>
      <p:sp>
        <p:nvSpPr>
          <p:cNvPr id="508" name="Object 508"/>
          <p:cNvSpPr txBox="1"/>
          <p:nvPr/>
        </p:nvSpPr>
        <p:spPr>
          <a:xfrm>
            <a:off x="2022786" y="1679993"/>
            <a:ext cx="7924068" cy="8128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400" i="0" b="0" dirty="0" smtClean="0" lang="zh-CN">
                <a:solidFill>
                  <a:srgbClr val="3A3A3A"/>
                </a:solidFill>
                <a:latin typeface="YouSheBiaoTiHei"/>
                <a:ea typeface="YouSheBiaoTiHei"/>
              </a:rPr>
              <a:t>运营月度转化目标</a:t>
            </a:r>
            <a:endParaRPr lang="zh-CN" altLang="en-US"/>
          </a:p>
        </p:txBody>
      </p:sp>
      <p:sp>
        <p:nvSpPr>
          <p:cNvPr id="509" name="Object 509"/>
          <p:cNvSpPr txBox="1"/>
          <p:nvPr/>
        </p:nvSpPr>
        <p:spPr>
          <a:xfrm>
            <a:off x="2022786" y="2429293"/>
            <a:ext cx="8813766" cy="393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600" i="0" b="0" dirty="0" smtClean="0" lang="zh-CN">
                <a:solidFill>
                  <a:srgbClr val="D54848"/>
                </a:solidFill>
                <a:latin typeface="OPPOSans-R"/>
                <a:ea typeface="OPPOSans-R"/>
              </a:rPr>
              <a:t>E-commerce operation scheduling</a:t>
            </a:r>
            <a:endParaRPr lang="zh-CN" altLang="en-US"/>
          </a:p>
        </p:txBody>
      </p:sp>
      <p:pic>
        <p:nvPicPr>
          <p:cNvPr id="5010" name="image 5010"/>
          <p:cNvPicPr>
            <a:picLocks noChangeAspect="1"/>
          </p:cNvPicPr>
          <p:nvPr/>
        </p:nvPicPr>
        <p:blipFill>
          <a:blip r:embed="rId5010">
                </a:blip>
          <a:srcRect/>
          <a:stretch>
            <a:fillRect/>
          </a:stretch>
        </p:blipFill>
        <p:spPr>
          <a:xfrm rot="0" flipV="0" flipH="0">
            <a:off x="13245919" y="8360429"/>
            <a:ext cx="5561768" cy="833374"/>
          </a:xfrm>
          <a:prstGeom prst="rect">
            <a:avLst/>
          </a:prstGeom>
        </p:spPr>
      </p:pic>
      <p:sp>
        <p:nvSpPr>
          <p:cNvPr id="5011" name="Object 5011"/>
          <p:cNvSpPr txBox="1"/>
          <p:nvPr/>
        </p:nvSpPr>
        <p:spPr>
          <a:xfrm>
            <a:off x="13322119" y="8472316"/>
            <a:ext cx="5485580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30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数据结果Data structure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D548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" name="image 601"/>
          <p:cNvPicPr>
            <a:picLocks noChangeAspect="1"/>
          </p:cNvPicPr>
          <p:nvPr/>
        </p:nvPicPr>
        <p:blipFill>
          <a:blip r:embed="rId601">
                </a:blip>
          <a:srcRect/>
          <a:stretch>
            <a:fillRect/>
          </a:stretch>
        </p:blipFill>
        <p:spPr>
          <a:xfrm rot="0" flipV="0" flipH="0">
            <a:off x="884952" y="760660"/>
            <a:ext cx="22614095" cy="12194679"/>
          </a:xfrm>
          <a:prstGeom prst="rect">
            <a:avLst/>
          </a:prstGeom>
        </p:spPr>
      </p:pic>
      <p:pic>
        <p:nvPicPr>
          <p:cNvPr id="602" name="image 602"/>
          <p:cNvPicPr>
            <a:picLocks noChangeAspect="1"/>
          </p:cNvPicPr>
          <p:nvPr/>
        </p:nvPicPr>
        <p:blipFill>
          <a:blip r:embed="rId602">
                </a:blip>
          <a:srcRect/>
          <a:stretch>
            <a:fillRect/>
          </a:stretch>
        </p:blipFill>
        <p:spPr>
          <a:xfrm rot="0" flipV="0" flipH="0">
            <a:off x="2124386" y="3935729"/>
            <a:ext cx="12525824" cy="7111461"/>
          </a:xfrm>
          <a:prstGeom prst="rect">
            <a:avLst/>
          </a:prstGeom>
        </p:spPr>
      </p:pic>
      <p:grpSp>
        <p:nvGrpSpPr>
          <p:cNvPr id="603" name="组合 603"/>
          <p:cNvGrpSpPr/>
          <p:nvPr/>
        </p:nvGrpSpPr>
        <p:grpSpPr>
          <a:xfrm>
            <a:off x="15519009" y="5281660"/>
            <a:ext cx="6538187" cy="2032000"/>
            <a:chOff x="15519009" y="5281660"/>
            <a:chExt cx="6538187" cy="2032000"/>
          </a:xfrm>
        </p:grpSpPr>
        <p:sp>
          <p:nvSpPr>
            <p:cNvPr id="604" name="Object 604"/>
            <p:cNvSpPr txBox="1"/>
            <p:nvPr/>
          </p:nvSpPr>
          <p:spPr>
            <a:xfrm>
              <a:off x="15677712" y="5205460"/>
              <a:ext cx="6531884" cy="20320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l">
                <a:lnSpc>
                  <a:spcPct val="133333"/>
                </a:lnSpc>
              </a:pPr>
              <a:r>
                <a:rPr sz="2500" i="0" b="1" dirty="0" smtClean="0" lang="zh-CN">
                  <a:solidFill>
                    <a:srgbClr val="3A3A3A"/>
                  </a:solidFill>
                  <a:latin typeface="OPPOSans-B"/>
                  <a:ea typeface="OPPOSans-B"/>
                </a:rPr>
                <a:t>数据结果</a:t>
              </a:r>
              <a:p>
                <a:pPr algn="l">
                  <a:br>
                    <a:rPr lang="en-US" altLang="zh-CN" dirty="0"/>
                  </a:br>
                </a:pPr>
                <a:endParaRPr lang="zh-CN" altLang="en-US" dirty="0" sz="2500"/>
              </a:p>
              <a:endParaRPr lang="zh-CN" altLang="en-US" sz="2500"/>
            </a:p>
            <a:p>
              <a:pPr algn="l">
                <a:lnSpc>
                  <a:spcPct val="133333"/>
                </a:lnSpc>
              </a:pPr>
              <a:r>
                <a:rPr sz="2500" i="0" b="0" dirty="0" smtClean="0" lang="zh-CN">
                  <a:solidFill>
                    <a:srgbClr val="3A3A3A"/>
                  </a:solidFill>
                  <a:latin typeface="OPPOSans-R"/>
                  <a:ea typeface="OPPOSans-R"/>
                </a:rPr>
                <a:t>根据每月活动的不同将不同的产品作为主推，每种不同的产品适应不同的推广节点，抓住每个月不同的规划做好广告推广活动。</a:t>
              </a:r>
              <a:endParaRPr lang="zh-CN" altLang="en-US"/>
            </a:p>
          </p:txBody>
        </p:sp>
        <p:pic>
          <p:nvPicPr>
            <p:cNvPr id="606" name="image 606"/>
            <p:cNvPicPr>
              <a:picLocks noChangeAspect="1"/>
            </p:cNvPicPr>
            <p:nvPr/>
          </p:nvPicPr>
          <p:blipFill>
            <a:blip r:embed="rId606">
                </a:blip>
            <a:srcRect/>
            <a:stretch>
              <a:fillRect/>
            </a:stretch>
          </p:blipFill>
          <p:spPr>
            <a:xfrm rot="0" flipV="0" flipH="0">
              <a:off x="15519009" y="5454424"/>
              <a:ext cx="159000" cy="159000"/>
            </a:xfrm>
            <a:prstGeom prst="rect">
              <a:avLst/>
            </a:prstGeom>
          </p:spPr>
        </p:pic>
      </p:grpSp>
      <p:sp>
        <p:nvSpPr>
          <p:cNvPr id="607" name="Object 607"/>
          <p:cNvSpPr txBox="1"/>
          <p:nvPr/>
        </p:nvSpPr>
        <p:spPr>
          <a:xfrm>
            <a:off x="2022786" y="1679993"/>
            <a:ext cx="7924068" cy="8128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5400" i="0" b="0" dirty="0" smtClean="0" lang="zh-CN">
                <a:solidFill>
                  <a:srgbClr val="3A3A3A"/>
                </a:solidFill>
                <a:latin typeface="YouSheBiaoTiHei"/>
                <a:ea typeface="YouSheBiaoTiHei"/>
              </a:rPr>
              <a:t>运营月度转化目标</a:t>
            </a:r>
            <a:endParaRPr lang="zh-CN" altLang="en-US"/>
          </a:p>
        </p:txBody>
      </p:sp>
      <p:sp>
        <p:nvSpPr>
          <p:cNvPr id="608" name="Object 608"/>
          <p:cNvSpPr txBox="1"/>
          <p:nvPr/>
        </p:nvSpPr>
        <p:spPr>
          <a:xfrm>
            <a:off x="2022786" y="2429293"/>
            <a:ext cx="8813766" cy="393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2600" i="0" b="0" dirty="0" smtClean="0" lang="zh-CN">
                <a:solidFill>
                  <a:srgbClr val="D54848"/>
                </a:solidFill>
                <a:latin typeface="OPPOSans-R"/>
                <a:ea typeface="OPPOSans-R"/>
              </a:rPr>
              <a:t>E-commerce operation scheduling</a:t>
            </a:r>
            <a:endParaRPr lang="zh-CN" altLang="en-US"/>
          </a:p>
        </p:txBody>
      </p:sp>
      <p:pic>
        <p:nvPicPr>
          <p:cNvPr id="609" name="image 609"/>
          <p:cNvPicPr>
            <a:picLocks noChangeAspect="1"/>
          </p:cNvPicPr>
          <p:nvPr/>
        </p:nvPicPr>
        <p:blipFill>
          <a:blip r:embed="rId609">
                </a:blip>
          <a:srcRect/>
          <a:stretch>
            <a:fillRect/>
          </a:stretch>
        </p:blipFill>
        <p:spPr>
          <a:xfrm rot="0" flipV="0" flipH="0">
            <a:off x="15803790" y="3935729"/>
            <a:ext cx="5561768" cy="833374"/>
          </a:xfrm>
          <a:prstGeom prst="rect">
            <a:avLst/>
          </a:prstGeom>
        </p:spPr>
      </p:pic>
      <p:sp>
        <p:nvSpPr>
          <p:cNvPr id="6010" name="Object 6010"/>
          <p:cNvSpPr txBox="1"/>
          <p:nvPr/>
        </p:nvSpPr>
        <p:spPr>
          <a:xfrm>
            <a:off x="15879990" y="4047616"/>
            <a:ext cx="5485580" cy="4572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30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数据结果Data structure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D548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image 701"/>
          <p:cNvPicPr>
            <a:picLocks noChangeAspect="1"/>
          </p:cNvPicPr>
          <p:nvPr/>
        </p:nvPicPr>
        <p:blipFill>
          <a:blip r:embed="rId701">
                </a:blip>
          <a:srcRect/>
          <a:stretch>
            <a:fillRect/>
          </a:stretch>
        </p:blipFill>
        <p:spPr>
          <a:xfrm rot="0" flipV="0" flipH="0">
            <a:off x="884952" y="760660"/>
            <a:ext cx="22614095" cy="12194679"/>
          </a:xfrm>
          <a:prstGeom prst="rect">
            <a:avLst/>
          </a:prstGeom>
        </p:spPr>
      </p:pic>
      <p:sp>
        <p:nvSpPr>
          <p:cNvPr id="702" name="Object 702"/>
          <p:cNvSpPr txBox="1"/>
          <p:nvPr/>
        </p:nvSpPr>
        <p:spPr>
          <a:xfrm>
            <a:off x="2802104" y="4565372"/>
            <a:ext cx="9416038" cy="2286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r">
              <a:lnSpc>
                <a:spcPct val="83333"/>
              </a:lnSpc>
            </a:pPr>
            <a:r>
              <a:rPr sz="18000" i="0" b="0" dirty="0" smtClean="0" lang="zh-CN">
                <a:solidFill>
                  <a:srgbClr val="3A3A3A"/>
                </a:solidFill>
                <a:latin typeface="YouSheBiaoTiHei"/>
                <a:ea typeface="YouSheBiaoTiHei"/>
              </a:rPr>
              <a:t>感谢您</a:t>
            </a:r>
            <a:endParaRPr lang="zh-CN" altLang="en-US"/>
          </a:p>
        </p:txBody>
      </p:sp>
      <p:sp>
        <p:nvSpPr>
          <p:cNvPr id="703" name="Object 703"/>
          <p:cNvSpPr txBox="1"/>
          <p:nvPr/>
        </p:nvSpPr>
        <p:spPr>
          <a:xfrm>
            <a:off x="9132024" y="9958425"/>
            <a:ext cx="6119951" cy="635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200" i="0" b="1" dirty="0" smtClean="0" lang="zh-CN">
                <a:solidFill>
                  <a:srgbClr val="3A3A3A"/>
                </a:solidFill>
                <a:latin typeface="OPPOSans-M"/>
                <a:ea typeface="OPPOSans-M"/>
              </a:rPr>
              <a:t>汇报人：高小定</a:t>
            </a:r>
            <a:endParaRPr lang="zh-CN" altLang="en-US"/>
          </a:p>
        </p:txBody>
      </p:sp>
      <p:sp>
        <p:nvSpPr>
          <p:cNvPr id="704" name="Object 704"/>
          <p:cNvSpPr txBox="1"/>
          <p:nvPr/>
        </p:nvSpPr>
        <p:spPr>
          <a:xfrm>
            <a:off x="4451349" y="7121862"/>
            <a:ext cx="15481300" cy="609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83333"/>
              </a:lnSpc>
            </a:pPr>
            <a:r>
              <a:rPr sz="4800" i="0" b="0" spc="500" dirty="0" smtClean="0" lang="zh-CN">
                <a:solidFill>
                  <a:srgbClr val="3A3A3A"/>
                </a:solidFill>
                <a:latin typeface="BarlowCondensed-Medium"/>
                <a:ea typeface="BarlowCondensed-Medium"/>
              </a:rPr>
              <a:t>Thanks for watching</a:t>
            </a:r>
            <a:endParaRPr lang="zh-CN" altLang="en-US"/>
          </a:p>
        </p:txBody>
      </p:sp>
      <p:pic>
        <p:nvPicPr>
          <p:cNvPr id="705" name="image 705"/>
          <p:cNvPicPr>
            <a:picLocks noChangeAspect="1"/>
          </p:cNvPicPr>
          <p:nvPr/>
        </p:nvPicPr>
        <p:blipFill>
          <a:blip r:embed="rId705">
                </a:blip>
          <a:srcRect/>
          <a:stretch>
            <a:fillRect/>
          </a:stretch>
        </p:blipFill>
        <p:spPr>
          <a:xfrm rot="0" flipV="0" flipH="0">
            <a:off x="4052486" y="9566941"/>
            <a:ext cx="2956362" cy="1763666"/>
          </a:xfrm>
          <a:prstGeom prst="rect">
            <a:avLst/>
          </a:prstGeom>
        </p:spPr>
      </p:pic>
      <p:pic>
        <p:nvPicPr>
          <p:cNvPr id="706" name="image 706"/>
          <p:cNvPicPr>
            <a:picLocks noChangeAspect="1"/>
          </p:cNvPicPr>
          <p:nvPr/>
        </p:nvPicPr>
        <p:blipFill>
          <a:blip r:embed="rId706">
                </a:blip>
          <a:srcRect/>
          <a:stretch>
            <a:fillRect/>
          </a:stretch>
        </p:blipFill>
        <p:spPr>
          <a:xfrm rot="0" flipV="0" flipH="0">
            <a:off x="17375150" y="2385391"/>
            <a:ext cx="2956362" cy="1750978"/>
          </a:xfrm>
          <a:prstGeom prst="rect">
            <a:avLst/>
          </a:prstGeom>
        </p:spPr>
      </p:pic>
      <p:pic>
        <p:nvPicPr>
          <p:cNvPr id="707" name="image 707"/>
          <p:cNvPicPr>
            <a:picLocks noChangeAspect="1"/>
          </p:cNvPicPr>
          <p:nvPr/>
        </p:nvPicPr>
        <p:blipFill>
          <a:blip r:embed="rId707">
                </a:blip>
          <a:srcRect/>
          <a:stretch>
            <a:fillRect/>
          </a:stretch>
        </p:blipFill>
        <p:spPr>
          <a:xfrm rot="0" flipV="0" flipH="0">
            <a:off x="11544899" y="8806949"/>
            <a:ext cx="1294201" cy="228388"/>
          </a:xfrm>
          <a:prstGeom prst="rect">
            <a:avLst/>
          </a:prstGeom>
        </p:spPr>
      </p:pic>
      <p:sp>
        <p:nvSpPr>
          <p:cNvPr id="708" name="Object 708"/>
          <p:cNvSpPr txBox="1"/>
          <p:nvPr/>
        </p:nvSpPr>
        <p:spPr>
          <a:xfrm>
            <a:off x="12090400" y="4565372"/>
            <a:ext cx="10159523" cy="2286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83333"/>
              </a:lnSpc>
            </a:pPr>
            <a:r>
              <a:rPr sz="18000" i="0" b="0" spc="500" dirty="0" smtClean="0" lang="zh-CN">
                <a:ln w="14287" cmpd="sng">
                  <a:solidFill>
                    <a:srgbClr val="3A3A3A"/>
                  </a:solidFill>
                </a:ln>
                <a:solidFill>
                  <a:srgbClr val="FFFFFF"/>
                </a:solidFill>
                <a:latin typeface="YouSheBiaoTiHei"/>
                <a:ea typeface="YouSheBiaoTiHei"/>
              </a:rPr>
              <a:t>的观看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Company>稿定设计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稿定设计 ppt</dc:title>
  <dc:subject>www.gaoding.com</dc:subject>
  <dc:creator>稿定设计</dc:creator>
  <cp:lastModifiedBy>稿定设计</cp:lastModifiedBy>
  <cp:revision>1</cp:revision>
  <dcterms:created xsi:type="dcterms:W3CDTF">2020-12-02T14:28:28.620Z</dcterms:created>
  <dcterms:modified xsi:type="dcterms:W3CDTF">2020-12-02T14:28:28.620Z</dcterms:modified>
</cp:coreProperties>
</file>